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6" r:id="rId3"/>
    <p:sldId id="275" r:id="rId4"/>
    <p:sldId id="276" r:id="rId5"/>
    <p:sldId id="277" r:id="rId6"/>
    <p:sldId id="292" r:id="rId7"/>
    <p:sldId id="278" r:id="rId8"/>
    <p:sldId id="279" r:id="rId9"/>
    <p:sldId id="267" r:id="rId10"/>
    <p:sldId id="280" r:id="rId11"/>
    <p:sldId id="294" r:id="rId12"/>
    <p:sldId id="293" r:id="rId13"/>
    <p:sldId id="281" r:id="rId14"/>
    <p:sldId id="282" r:id="rId15"/>
    <p:sldId id="283" r:id="rId16"/>
    <p:sldId id="285" r:id="rId17"/>
    <p:sldId id="286" r:id="rId18"/>
    <p:sldId id="287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990000"/>
    <a:srgbClr val="33CC33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83333" autoAdjust="0"/>
  </p:normalViewPr>
  <p:slideViewPr>
    <p:cSldViewPr>
      <p:cViewPr varScale="1">
        <p:scale>
          <a:sx n="49" d="100"/>
          <a:sy n="49" d="100"/>
        </p:scale>
        <p:origin x="-117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AB07A-D84F-E14A-959A-F094D3602FC9}" type="datetimeFigureOut">
              <a:rPr lang="en-US" smtClean="0"/>
              <a:t>8/29/2015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6EAEE-66A4-BE4C-8189-ACCD60C7A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8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19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若有人根据这节经文就说他不能信耶稣，因为神没有赐他「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」。问题出在不明白希腊文的名词有阳性、阴性和中性。以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弗二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恩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」和「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」都是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阴性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，而「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」是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中性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。因此，「这」并不指「恩」或「信」，而是指上述的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整个</a:t>
            </a:r>
            <a:r>
              <a:rPr lang="zh-CN" alt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概念</a:t>
            </a:r>
            <a:r>
              <a:rPr lang="zh-CN" altLang="en-US" sz="1200" b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羅一</a:t>
            </a:r>
            <a:r>
              <a:rPr lang="en-US" altLang="zh-CN" dirty="0" smtClean="0">
                <a:solidFill>
                  <a:srgbClr val="FF0000"/>
                </a:solidFill>
              </a:rPr>
              <a:t>16</a:t>
            </a:r>
            <a:r>
              <a:rPr lang="en-US" altLang="zh-CN" dirty="0" smtClean="0"/>
              <a:t>『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我不以福音為恥；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（因為）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這福音本是上帝的大能，要救一切相信的，先是猶太人，後是希臘人。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0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來一</a:t>
            </a:r>
            <a:r>
              <a:rPr lang="en-US" altLang="zh-CN" dirty="0" smtClean="0"/>
              <a:t>1-2『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上帝既在古時藉著眾先知多次多方地曉諭列祖，就在這末世藉著他兒子曉諭我們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17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3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3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3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約三</a:t>
            </a:r>
            <a:r>
              <a:rPr lang="en-US" altLang="zh-CN" dirty="0" smtClean="0"/>
              <a:t>16『</a:t>
            </a:r>
            <a:r>
              <a:rPr lang="zh-CN" altLang="en-US" dirty="0" smtClean="0"/>
              <a:t>神愛世界（世人）</a:t>
            </a:r>
            <a:r>
              <a:rPr lang="en-US" altLang="zh-CN" dirty="0" smtClean="0"/>
              <a:t>』</a:t>
            </a:r>
            <a:r>
              <a:rPr lang="zh-CN" altLang="en-US" dirty="0" smtClean="0"/>
              <a:t>，來一</a:t>
            </a:r>
            <a:r>
              <a:rPr lang="en-US" altLang="zh-CN" dirty="0" smtClean="0"/>
              <a:t>2『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也曾藉著他創造諸世界。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，約壹二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15『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不要愛世界和世界上的事。人若愛世界，愛父的心就不在他裏面了。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63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倘若你一隻手叫你跌倒，就把它砍下來；你缺了肢體進入永生，強如有兩隻手落到地獄，入那不滅的火裏去。倘若你一隻腳叫你跌倒，就把它 砍下來；你瘸腿進入永生，強如有兩隻腳被丟在地獄</a:t>
            </a:r>
            <a:r>
              <a:rPr lang="zh-TW" alt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裏。倘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若你一隻眼叫你跌倒，就去掉它；你只有一隻眼進入上帝的國，強如有兩隻眼被丟在地獄裏。</a:t>
            </a:r>
            <a:b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EAEE-66A4-BE4C-8189-ACCD60C7AD2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68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BDC32-6DC0-4920-B50A-A4E0D711758D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56AF-62EA-43A7-B1B0-08FE5F2C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666C-C306-4D66-B542-9D7051CB6E6B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B721-5494-434E-85F1-CB089A51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7521-5DBF-4F8B-B63B-ED06828727DE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EFD2-F3B7-4362-A74B-1979BE6FB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B806-2A89-418B-A583-A720DD85FA74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E4D9-7511-4824-91CF-B3C9ACF4A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96DE-DA22-47F2-818C-CA8ABB8D7337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27ED-A998-42C7-89CB-382753E14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3F11-0291-4EA8-8005-56B03F75D8BA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34A76-7FCD-47FA-A681-9CD75C1A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08E3-9682-45F5-9AAB-4ECCB5FE03E6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1C89-081F-4F34-9926-5C0B2381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AF08-3521-4A43-8501-5EFF45B4D763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8DFE1-1119-4739-80D8-B94761073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312C-B7EB-4929-8AE3-0644E73D13F0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86B80-B078-4A19-8124-DC4E13A51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4FDC-B4F4-4176-9C92-1DB8A02B2A3B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42A7-72E7-4620-BDB8-631F667BA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CF88-6DB5-4FA6-A638-3FA539AEA800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5A64-D440-4D9D-A280-3607BA47A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F5AEB1-D7CC-4447-9E93-594B7930A791}" type="datetimeFigureOut">
              <a:rPr lang="en-US"/>
              <a:pPr>
                <a:defRPr/>
              </a:pPr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BF143-ED9B-47BE-B70F-207C91D35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聖經的版本</a:t>
            </a:r>
            <a:endParaRPr lang="en-US" altLang="zh-TW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457200" lvl="2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手抄本的考量：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馬所拉、七十士</a:t>
            </a:r>
            <a:endParaRPr lang="en-US" altLang="zh-TW" sz="36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TW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</a:t>
            </a: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19</a:t>
            </a:r>
            <a:r>
              <a:rPr lang="zh-TW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「那些人是法利賽人差來的</a:t>
            </a:r>
            <a:r>
              <a:rPr lang="en-US" altLang="zh-TW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或作那差來的是法利賽人</a:t>
            </a:r>
            <a:r>
              <a:rPr lang="en-US" altLang="zh-TW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TW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。」</a:t>
            </a:r>
            <a:endParaRPr lang="en-US" sz="3000" b="1" dirty="0" smtClean="0"/>
          </a:p>
          <a:p>
            <a:pPr lvl="1" algn="l"/>
            <a:r>
              <a:rPr lang="en-US" sz="3000" b="1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28</a:t>
            </a:r>
            <a:r>
              <a:rPr lang="zh-TW" altLang="en-US" sz="3000" b="1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這是在約旦河外、伯大尼</a:t>
            </a:r>
            <a:r>
              <a:rPr lang="en-US" altLang="zh-TW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TW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有古卷作伯大巴喇</a:t>
            </a:r>
            <a:r>
              <a:rPr lang="en-US" altLang="zh-TW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TW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3000" dirty="0" smtClean="0"/>
          </a:p>
          <a:p>
            <a:pPr marL="571500" indent="-571500" algn="l">
              <a:buFont typeface="Wingdings" charset="2"/>
              <a:buChar char="q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翻譯本的考量</a:t>
            </a:r>
            <a:endParaRPr lang="en-US" altLang="zh-TW" sz="3600" b="1" dirty="0" smtClean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TW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和合本等</a:t>
            </a:r>
            <a:endParaRPr lang="en-US" altLang="zh-TW" sz="30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sz="40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4"/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按上下文了解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字的原意</a:t>
            </a:r>
            <a:r>
              <a:rPr lang="zh-CN" altLang="en-US" sz="3600" b="1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3600" b="1" dirty="0" smtClean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200150" lvl="1" indent="-742950" algn="l">
              <a:buFont typeface="+mj-lt"/>
              <a:buAutoNum type="arabicParenR"/>
            </a:pPr>
            <a:endParaRPr lang="en-US" altLang="zh-CN" sz="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742950" indent="-742950" algn="l">
              <a:buFont typeface="+mj-lt"/>
              <a:buAutoNum type="arabicParenR"/>
            </a:pPr>
            <a:r>
              <a:rPr lang="zh-CN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CN" altLang="en-US" sz="3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得救」</a:t>
            </a:r>
            <a:r>
              <a:rPr lang="en-US" sz="34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endParaRPr lang="en-US" sz="34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371600" lvl="2" indent="-457200" algn="l">
              <a:buFont typeface="Wingdings" charset="2"/>
              <a:buChar char="q"/>
            </a:pPr>
            <a:endParaRPr lang="en-US" altLang="zh-CN" sz="8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生命、重生：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帖后二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13</a:t>
            </a:r>
            <a:endParaRPr lang="en-US" altLang="zh-CN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r>
              <a:rPr lang="zh-CN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徒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十一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14 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以叫你和你的全家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zh-CN" altLang="en-US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endParaRPr lang="en-US" altLang="zh-CN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得</a:t>
            </a:r>
            <a:r>
              <a:rPr lang="zh-TW" alt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釋放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r>
              <a:rPr lang="zh-CN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腓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19 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為我知道，這事藉著你們的祈禱和耶穌基督之靈的幫助，終必叫我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得救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」</a:t>
            </a:r>
            <a:r>
              <a:rPr lang="zh-TW" altLang="en-US" dirty="0"/>
              <a:t/>
            </a:r>
            <a:br>
              <a:rPr lang="zh-TW" altLang="en-US" dirty="0"/>
            </a:br>
            <a:endParaRPr lang="en-US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359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sz="40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1371600" lvl="2" indent="-457200" algn="l">
              <a:buFont typeface="Wingdings" charset="2"/>
              <a:buChar char="q"/>
            </a:pPr>
            <a:endParaRPr lang="en-US" altLang="zh-CN" sz="8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國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度：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提后四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18</a:t>
            </a:r>
            <a:endParaRPr lang="en-US" altLang="zh-CN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路</a:t>
            </a:r>
            <a:r>
              <a:rPr lang="zh-CN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十三</a:t>
            </a:r>
            <a:r>
              <a:rPr 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23-24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一個人問他說：「主啊，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得救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的人少嗎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？」耶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穌對眾人說：「你們要努力進窄門。我告訴你們，將來有許多人想要進去，卻是不能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CN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endParaRPr lang="en-US" altLang="zh-CN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84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sz="40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buFont typeface="Wingdings" charset="2"/>
              <a:buChar char="q"/>
            </a:pP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得救</a:t>
            </a:r>
            <a:r>
              <a:rPr lang="zh-CN" altLang="en-US" sz="3200" b="1" dirty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的工夫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腓</a:t>
            </a:r>
            <a:r>
              <a:rPr lang="zh-CN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12,16</a:t>
            </a:r>
            <a:r>
              <a:rPr lang="zh-CN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樣看來，我親愛的弟兄，你們既是常順服的，不但我在你們那裏，就是我如今不在你們那裏，更是順服的，就當恐懼戰兢做成你們</a:t>
            </a:r>
            <a:r>
              <a:rPr lang="zh-TW" altLang="en-US" sz="3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得救的工夫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CN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</a:p>
          <a:p>
            <a:pPr lvl="1" algn="l"/>
            <a:r>
              <a:rPr lang="zh-TW" altLang="en-US" sz="3000" b="1" i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教會的合一</a:t>
            </a:r>
            <a:endParaRPr lang="en-US" altLang="zh-TW" sz="3000" b="1" i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388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marL="742950" lvl="0" indent="-742950" algn="l">
              <a:buFont typeface="+mj-lt"/>
              <a:buAutoNum type="arabicParenR" startAt="2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完全」</a:t>
            </a:r>
            <a:r>
              <a:rPr lang="en-US" sz="3600" b="1" i="1" dirty="0" err="1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teleos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371600" lvl="2" indent="-457200" algn="l">
              <a:buFont typeface="Wingdings" charset="2"/>
              <a:buChar char="q"/>
            </a:pPr>
            <a:endParaRPr lang="en-US" altLang="zh-CN" sz="8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0"/>
              </a:spcBef>
              <a:buFont typeface="Wingdings" charset="2"/>
              <a:buChar char="q"/>
            </a:pPr>
            <a:r>
              <a:rPr lang="zh-CN" altLang="en-US" sz="3000" b="1" dirty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成熟</a:t>
            </a:r>
            <a:r>
              <a:rPr lang="zh-CN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腓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三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15 </a:t>
            </a:r>
            <a:endParaRPr lang="en-US" sz="30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林前二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「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然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而，在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的人中，我們也講智慧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CN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28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0"/>
              </a:spcBef>
              <a:buFont typeface="Wingdings" charset="2"/>
              <a:buChar char="q"/>
            </a:pPr>
            <a:r>
              <a:rPr lang="zh-CN" altLang="en-US" sz="3000" b="1" dirty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完成</a:t>
            </a:r>
            <a:r>
              <a:rPr lang="zh-CN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弗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四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11~16 </a:t>
            </a:r>
            <a:endParaRPr lang="en-US" sz="30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>
              <a:spcBef>
                <a:spcPts val="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腓三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12</a:t>
            </a:r>
            <a:r>
              <a:rPr lang="zh-TW" altLang="en-US" sz="2800" dirty="0"/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不是說我已經得著了，已經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</a:t>
            </a:r>
            <a:r>
              <a:rPr lang="zh-CN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0"/>
              </a:spcBef>
              <a:buFont typeface="Wingdings" charset="2"/>
              <a:buChar char="q"/>
            </a:pPr>
            <a:r>
              <a:rPr lang="zh-CN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結局：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林前十三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10 </a:t>
            </a:r>
            <a:endParaRPr lang="en-US" altLang="zh-CN" sz="30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>
              <a:spcBef>
                <a:spcPts val="0"/>
              </a:spcBef>
            </a:pPr>
            <a:r>
              <a:rPr lang="zh-CN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來十一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40 </a:t>
            </a:r>
            <a:r>
              <a:rPr lang="zh-CN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lang="zh-CN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給我們預備了更美的事，叫他們若不與我們同得，就不能</a:t>
            </a:r>
            <a:r>
              <a:rPr lang="zh-TW" altLang="en-US" sz="28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</a:t>
            </a:r>
            <a:r>
              <a:rPr lang="zh-CN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4"/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按上下文了解字义原来的意思</a:t>
            </a:r>
            <a:r>
              <a:rPr lang="zh-CN" altLang="en-US" sz="3600" b="1" dirty="0" smtClean="0"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3600" b="1" dirty="0" smtClean="0"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200150" lvl="1" indent="-742950" algn="l">
              <a:buFont typeface="+mj-lt"/>
              <a:buAutoNum type="arabicParenR"/>
            </a:pPr>
            <a:endParaRPr lang="en-US" altLang="zh-CN" sz="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742950" lvl="0" indent="-742950" algn="l">
              <a:buFont typeface="+mj-lt"/>
              <a:buAutoNum type="arabicParenR" startAt="3"/>
            </a:pP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「世界」 </a:t>
            </a:r>
            <a:r>
              <a:rPr lang="en-US" sz="3600" b="1" i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cosmos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371600" lvl="2" indent="-457200" algn="l">
              <a:buFont typeface="Wingdings" charset="2"/>
              <a:buChar char="q"/>
            </a:pPr>
            <a:endParaRPr lang="en-US" altLang="zh-CN" sz="800" b="1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世人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</a:t>
            </a: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三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16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CN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CN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  <a:r>
              <a:rPr lang="zh-CN" altLang="en-US" sz="3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</a:t>
            </a:r>
            <a:r>
              <a:rPr lang="zh-CN" altLang="en-US" sz="3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界</a:t>
            </a:r>
            <a:r>
              <a:rPr lang="en-US" altLang="zh-CN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CN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世人</a:t>
            </a:r>
            <a:r>
              <a:rPr lang="en-US" altLang="zh-CN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宇宙：</a:t>
            </a:r>
            <a:r>
              <a:rPr lang="zh-TW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來一</a:t>
            </a:r>
            <a:r>
              <a:rPr lang="en-US" altLang="zh-TW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曾藉著他創造諸</a:t>
            </a:r>
            <a:r>
              <a:rPr lang="zh-TW" altLang="en-US" sz="3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CN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」</a:t>
            </a:r>
            <a:endParaRPr lang="en-US" sz="3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世界的價值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約壹</a:t>
            </a: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15</a:t>
            </a: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要愛</a:t>
            </a:r>
            <a:r>
              <a:rPr lang="zh-TW" altLang="en-US" sz="3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和世界上的</a:t>
            </a:r>
            <a:r>
              <a:rPr lang="zh-TW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</a:t>
            </a:r>
            <a:r>
              <a:rPr lang="zh-CN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CN" altLang="en-US" sz="30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3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40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文法</a:t>
            </a:r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與</a:t>
            </a:r>
            <a:r>
              <a:rPr lang="zh-CN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文字</a:t>
            </a:r>
            <a:endParaRPr lang="en-US" altLang="zh-CN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平行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法</a:t>
            </a: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解釋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文字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altLang="zh-CN" sz="8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救恩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與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公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∶ </a:t>
            </a:r>
            <a:r>
              <a:rPr lang="zh-CN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赛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五一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5-6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TW" altLang="en-US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九八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 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和華發明了他的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救恩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，在列邦人眼前顯出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義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800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</a:t>
            </a:r>
            <a:r>
              <a:rPr lang="zh-CN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</a:t>
            </a:r>
            <a:r>
              <a:rPr lang="zh-CN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生：</a:t>
            </a:r>
            <a:endParaRPr lang="en-US" altLang="zh-CN" sz="32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l"/>
            <a:r>
              <a:rPr lang="zh-CN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</a:t>
            </a:r>
            <a:r>
              <a:rPr lang="zh-CN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43~47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倘若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你一隻手叫你跌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倒</a:t>
            </a:r>
            <a:r>
              <a:rPr 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</a:t>
            </a:r>
            <a:r>
              <a:rPr lang="zh-CN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永生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，强如</a:t>
            </a:r>
            <a:r>
              <a:rPr 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地獄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里</a:t>
            </a:r>
            <a:r>
              <a:rPr 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倘若你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隻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叫你跌倒</a:t>
            </a:r>
            <a:r>
              <a:rPr 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</a:t>
            </a:r>
            <a:r>
              <a:rPr lang="zh-CN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入</a:t>
            </a:r>
            <a:r>
              <a:rPr lang="zh-CN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CN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的國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强如</a:t>
            </a:r>
            <a:r>
              <a:rPr 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地獄里</a:t>
            </a: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r>
              <a:rPr 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endParaRPr lang="en-US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26551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文法</a:t>
            </a: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與</a:t>
            </a:r>
            <a:r>
              <a:rPr lang="zh-CN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文字</a:t>
            </a:r>
            <a:endParaRPr lang="en-US" altLang="zh-CN" b="1" dirty="0">
              <a:solidFill>
                <a:srgbClr val="008000"/>
              </a:solidFill>
              <a:latin typeface="Heiti TC Light"/>
              <a:ea typeface="Heiti TC Light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2"/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文字字义的演变：</a:t>
            </a:r>
            <a:endParaRPr lang="en-US" sz="36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71500" indent="-571500" algn="l">
              <a:spcBef>
                <a:spcPts val="1800"/>
              </a:spcBef>
              <a:buFont typeface="Wingdings" charset="2"/>
              <a:buChar char="q"/>
            </a:pPr>
            <a:r>
              <a:rPr lang="zh-CN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聖</a:t>
            </a:r>
            <a:r>
              <a:rPr lang="zh-CN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zh-TW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與</a:t>
            </a:r>
            <a:r>
              <a:rPr lang="zh-CN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聖潔</a:t>
            </a:r>
            <a:r>
              <a:rPr lang="zh-CN" altLang="en-US" sz="3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」：</a:t>
            </a:r>
            <a:endParaRPr lang="en-US" sz="3400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altLang="zh-CN" sz="8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>
              <a:spcBef>
                <a:spcPts val="0"/>
              </a:spcBef>
            </a:pPr>
            <a:r>
              <a:rPr lang="zh-TW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分別</a:t>
            </a:r>
            <a:r>
              <a:rPr 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∶</a:t>
            </a:r>
            <a:r>
              <a:rPr lang="zh-TW" altLang="en-US" sz="3000" dirty="0"/>
              <a:t> </a:t>
            </a: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诗 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九十九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9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</a:p>
          <a:p>
            <a:pPr lvl="1" algn="l">
              <a:spcBef>
                <a:spcPts val="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出十三</a:t>
            </a:r>
            <a:r>
              <a:rPr lang="en-US" altLang="zh-CN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「以色列中凡頭生的，無論是人是牲畜，都是我的，要分別為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歸我。」</a:t>
            </a:r>
            <a:r>
              <a:rPr lang="zh-TW" altLang="en-US" sz="3200" dirty="0"/>
              <a:t/>
            </a:r>
            <a:br>
              <a:rPr lang="zh-TW" altLang="en-US" sz="3200" dirty="0"/>
            </a:br>
            <a:endParaRPr lang="en-US" sz="800" dirty="0" smtClean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>
              <a:spcBef>
                <a:spcPts val="1200"/>
              </a:spcBef>
            </a:pPr>
            <a:r>
              <a:rPr lang="zh-TW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神的屬性</a:t>
            </a:r>
            <a:r>
              <a:rPr 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∶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出十九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TW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路 一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75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endParaRPr lang="en-US" sz="30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>
              <a:spcBef>
                <a:spcPts val="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出</a:t>
            </a:r>
            <a:r>
              <a:rPr lang="zh-CN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十五</a:t>
            </a:r>
            <a:r>
              <a:rPr 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11 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和華啊，眾神之中，誰能像你？誰能像你－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至聖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榮？」</a:t>
            </a:r>
            <a:endParaRPr 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800" b="1" dirty="0">
              <a:solidFill>
                <a:srgbClr val="FF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3200" dirty="0">
              <a:solidFill>
                <a:srgbClr val="FF0000"/>
              </a:solidFill>
              <a:latin typeface="Heiti TC Light"/>
              <a:ea typeface="Heiti TC Light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30381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文法</a:t>
            </a:r>
            <a:r>
              <a:rPr lang="zh-TW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與</a:t>
            </a:r>
            <a:r>
              <a:rPr lang="zh-CN" altLang="en-US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文字</a:t>
            </a:r>
            <a:endParaRPr lang="en-US" altLang="zh-CN" b="1" dirty="0">
              <a:solidFill>
                <a:srgbClr val="008000"/>
              </a:solidFill>
              <a:latin typeface="Heiti TC Light"/>
              <a:ea typeface="Heiti TC Light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3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文法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sz="36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charset="2"/>
              <a:buChar char="q"/>
            </a:pPr>
            <a:endParaRPr lang="en-US" altLang="zh-CN" sz="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71500" indent="-571500" algn="l">
              <a:buFont typeface="Wingdings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時態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∶</a:t>
            </a:r>
          </a:p>
          <a:p>
            <a:pPr marL="1028700" lvl="1" indent="-571500" algn="l">
              <a:buFont typeface="Wingdings" charset="2"/>
              <a:buChar char="q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提</a:t>
            </a: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前一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15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 基督耶稣降世、为要拯救罪人．这话是可信的、是十分可佩服的．在罪人中我是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现在式</a:t>
            </a:r>
            <a:r>
              <a:rPr 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个罪魁。</a:t>
            </a:r>
            <a:r>
              <a:rPr lang="zh-CN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altLang="zh-CN" sz="32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endParaRPr lang="en-US" dirty="0">
              <a:solidFill>
                <a:srgbClr val="FF0000"/>
              </a:solidFill>
              <a:latin typeface="Heiti TC Light"/>
              <a:ea typeface="Heiti TC Light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34182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文字</a:t>
            </a:r>
            <a:r>
              <a:rPr lang="zh-TW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與</a:t>
            </a:r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文法</a:t>
            </a:r>
            <a:r>
              <a:rPr lang="en-US" sz="4000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 </a:t>
            </a:r>
            <a:endParaRPr lang="en-US" altLang="zh-CN" sz="4000" b="1" dirty="0">
              <a:solidFill>
                <a:srgbClr val="008000"/>
              </a:solidFill>
              <a:latin typeface="Heiti TC Light"/>
              <a:ea typeface="Heiti TC Light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buFont typeface="Wingdings" charset="2"/>
              <a:buChar char="q"/>
            </a:pPr>
            <a:endParaRPr lang="en-US" altLang="zh-TW" sz="800" b="1" dirty="0" smtClean="0">
              <a:solidFill>
                <a:schemeClr val="tx1"/>
              </a:solidFill>
              <a:latin typeface="Heiti TC Light"/>
              <a:ea typeface="Heiti TC Light"/>
              <a:cs typeface="Heiti TC Light"/>
            </a:endParaRPr>
          </a:p>
          <a:p>
            <a:pPr marL="457200" indent="-457200" algn="l">
              <a:buFont typeface="Wingdings" charset="2"/>
              <a:buChar char="q"/>
            </a:pPr>
            <a:r>
              <a:rPr lang="zh-TW" altLang="en-US" sz="3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性別</a:t>
            </a:r>
            <a:r>
              <a:rPr lang="zh-TW" altLang="en-US" sz="3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sz="3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l"/>
            <a:endParaRPr lang="en-US" altLang="zh-CN" sz="800" b="1" dirty="0" smtClean="0">
              <a:solidFill>
                <a:srgbClr val="8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lvl="1" algn="l">
              <a:spcBef>
                <a:spcPts val="0"/>
              </a:spcBef>
            </a:pPr>
            <a:r>
              <a:rPr lang="zh-TW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帖</a:t>
            </a:r>
            <a:r>
              <a:rPr lang="zh-CN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後</a:t>
            </a:r>
            <a:r>
              <a:rPr lang="zh-TW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二</a:t>
            </a:r>
            <a:r>
              <a:rPr 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6</a:t>
            </a:r>
            <a:r>
              <a:rPr lang="en-US" sz="3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 </a:t>
            </a:r>
            <a:r>
              <a:rPr lang="zh-TW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「現在你們也知道，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那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攔阻</a:t>
            </a:r>
            <a:r>
              <a:rPr 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(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中性，</a:t>
            </a:r>
            <a:r>
              <a:rPr lang="zh-CN" altLang="en-US" sz="3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屬靈</a:t>
            </a:r>
            <a:r>
              <a:rPr 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)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他的是甚麼</a:t>
            </a:r>
            <a:r>
              <a:rPr lang="en-US" altLang="zh-TW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…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因為那</a:t>
            </a:r>
            <a:r>
              <a:rPr lang="zh-TW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不法的隱意已經發動，只是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現在有一個</a:t>
            </a:r>
            <a:r>
              <a:rPr lang="zh-CN" altLang="en-US" sz="3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攔阻的</a:t>
            </a:r>
            <a:r>
              <a:rPr 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(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陽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性</a:t>
            </a:r>
            <a:r>
              <a:rPr lang="zh-TW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</a:t>
            </a:r>
            <a:r>
              <a:rPr lang="zh-TW" altLang="en-US" sz="3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指人</a:t>
            </a:r>
            <a:r>
              <a:rPr 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)</a:t>
            </a:r>
            <a:r>
              <a:rPr lang="zh-TW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，等到那攔阻的被除去</a:t>
            </a:r>
            <a:r>
              <a:rPr 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…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」</a:t>
            </a:r>
            <a:endParaRPr lang="en-US" altLang="zh-TW" sz="30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lvl="1" algn="l"/>
            <a:r>
              <a:rPr lang="zh-CN" altLang="en-US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二</a:t>
            </a:r>
            <a:r>
              <a:rPr lang="en-US" altLang="zh-TW" sz="3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8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「</a:t>
            </a:r>
            <a:r>
              <a:rPr lang="zh-CN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不法的人</a:t>
            </a:r>
            <a:r>
              <a:rPr lang="zh-CN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」与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「</a:t>
            </a:r>
            <a:r>
              <a:rPr lang="zh-CN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攔阻的</a:t>
            </a:r>
            <a:r>
              <a:rPr lang="zh-CN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」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可能是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當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地的人已</a:t>
            </a:r>
            <a:r>
              <a:rPr lang="zh-TW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經</a:t>
            </a:r>
            <a:r>
              <a:rPr lang="zh-CN" altLang="en-US" sz="30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知道的</a:t>
            </a:r>
            <a:r>
              <a:rPr lang="zh-CN" altLang="en-US" sz="30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endParaRPr lang="en-US" sz="30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lvl="2" algn="l"/>
            <a:endParaRPr lang="en-US" dirty="0">
              <a:solidFill>
                <a:srgbClr val="FF0000"/>
              </a:solidFill>
              <a:latin typeface="Heiti TC Light"/>
              <a:ea typeface="Heiti TC Light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32160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文字</a:t>
            </a:r>
            <a:r>
              <a:rPr lang="zh-TW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與</a:t>
            </a:r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文法</a:t>
            </a:r>
            <a:r>
              <a:rPr lang="en-US" sz="4000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 </a:t>
            </a:r>
            <a:endParaRPr lang="en-US" altLang="zh-CN" sz="4000" b="1" dirty="0">
              <a:solidFill>
                <a:srgbClr val="008000"/>
              </a:solidFill>
              <a:latin typeface="Heiti TC Light"/>
              <a:ea typeface="Heiti TC Light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914400" lvl="1" indent="-457200" algn="l">
              <a:buFont typeface="Wingdings" charset="2"/>
              <a:buChar char="q"/>
            </a:pPr>
            <a:endParaRPr lang="en-US" altLang="zh-TW" sz="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buFont typeface="Wingdings" charset="2"/>
              <a:buChar char="q"/>
            </a:pPr>
            <a:r>
              <a:rPr lang="zh-CN" altLang="en-US" sz="3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單、複數</a:t>
            </a:r>
            <a:r>
              <a:rPr lang="en-US" sz="3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∶</a:t>
            </a:r>
          </a:p>
          <a:p>
            <a:pPr marL="457200" indent="-457200" algn="l">
              <a:buFont typeface="Wingdings" charset="2"/>
              <a:buChar char="q"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加三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16 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所應許的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原是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向亞伯拉罕亚和他子孫說的．神並不是說眾子孫、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指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著許多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人、乃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是說你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那</a:t>
            </a:r>
            <a:r>
              <a:rPr lang="zh-CN" altLang="en-US" sz="3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一個子孫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指著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一個人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、就是基督。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3000" b="1" dirty="0" smtClean="0">
              <a:solidFill>
                <a:srgbClr val="0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altLang="zh-CN" sz="8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创十二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7</a:t>
            </a:r>
            <a:r>
              <a:rPr lang="zh-CN" alt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en-US" altLang="zh-CN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…</a:t>
            </a:r>
            <a:r>
              <a:rPr lang="zh-CN" alt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我要把這地</a:t>
            </a:r>
            <a:r>
              <a:rPr lang="zh-CN" altLang="en-US" sz="30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賜</a:t>
            </a:r>
            <a:r>
              <a:rPr lang="zh-CN" alt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給你的</a:t>
            </a:r>
            <a:r>
              <a:rPr lang="zh-CN" altLang="en-US" sz="3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後裔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(</a:t>
            </a:r>
            <a:r>
              <a:rPr lang="en-US" sz="3000" i="1" dirty="0" err="1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zera</a:t>
            </a:r>
            <a:r>
              <a:rPr lang="en-US" sz="3000" i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`</a:t>
            </a:r>
            <a:r>
              <a:rPr lang="zh-CN" altLang="en-US" sz="3000" i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單數</a:t>
            </a:r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) </a:t>
            </a:r>
            <a:r>
              <a:rPr lang="zh-CN" altLang="en-US" sz="30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。」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zh-TW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議論文</a:t>
            </a:r>
            <a:r>
              <a:rPr lang="zh-CN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4000" b="1" dirty="0" smtClean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n-US" sz="8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注重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邏輯，連結詞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如「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因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為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、「因此」、「所以」等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en-US" altLang="zh-CN" sz="36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>
              <a:spcBef>
                <a:spcPts val="1200"/>
              </a:spcBef>
            </a:pPr>
            <a:r>
              <a:rPr lang="zh-TW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羅</a:t>
            </a: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en-US" altLang="zh-CN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</a:p>
          <a:p>
            <a:pPr marL="914400" lvl="1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新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約：書信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福音書長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教訓。舊約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的先知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講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道</a:t>
            </a:r>
            <a:endParaRPr lang="en-US" altLang="zh-CN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注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重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——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直接回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應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73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文字</a:t>
            </a:r>
            <a:r>
              <a:rPr lang="zh-TW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與</a:t>
            </a:r>
            <a:r>
              <a:rPr lang="zh-CN" altLang="en-US" b="1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文法</a:t>
            </a:r>
            <a:r>
              <a:rPr lang="en-US" sz="4000" dirty="0" smtClean="0">
                <a:solidFill>
                  <a:srgbClr val="008000"/>
                </a:solidFill>
                <a:latin typeface="Heiti TC Light"/>
                <a:ea typeface="Heiti TC Light"/>
                <a:cs typeface="Heiti TC Light"/>
              </a:rPr>
              <a:t> </a:t>
            </a:r>
            <a:endParaRPr lang="en-US" altLang="zh-CN" sz="4000" b="1" dirty="0">
              <a:solidFill>
                <a:srgbClr val="008000"/>
              </a:solidFill>
              <a:latin typeface="Heiti TC Light"/>
              <a:ea typeface="Heiti TC Light"/>
              <a:cs typeface="Heiti TC Light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4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文法分析與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文字：</a:t>
            </a:r>
            <a:endParaRPr lang="en-US" sz="36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q"/>
            </a:pPr>
            <a:endParaRPr lang="en-US" altLang="zh-TW" sz="8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buFont typeface="Wingdings" charset="2"/>
              <a:buChar char="q"/>
            </a:pP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弗二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8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「我們得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救是本乎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恩，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也因着信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這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並不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是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出於自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己，乃是神所赐的。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altLang="zh-CN" sz="30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buFont typeface="Wingdings" charset="2"/>
              <a:buChar char="q"/>
            </a:pPr>
            <a:endParaRPr lang="en-US" altLang="zh-CN" sz="8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buFont typeface="Wingdings" charset="2"/>
              <a:buChar char="q"/>
            </a:pP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約壹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1~3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CN" alt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我小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子們哪</a:t>
            </a:r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……</a:t>
            </a:r>
            <a:r>
              <a:rPr lang="zh-CN" altLang="en-US" sz="30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若有人</a:t>
            </a:r>
            <a:r>
              <a:rPr lang="zh-CN" altLang="en-US" sz="3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犯罪</a:t>
            </a:r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…</a:t>
            </a:r>
            <a:r>
              <a:rPr 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…</a:t>
            </a:r>
            <a:r>
              <a:rPr lang="zh-CN" altLang="en-US" sz="30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」，</a:t>
            </a:r>
            <a:endParaRPr lang="en-US" altLang="zh-CN" sz="3000" b="1" dirty="0" smtClean="0">
              <a:solidFill>
                <a:srgbClr val="0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約壹</a:t>
            </a:r>
            <a:r>
              <a:rPr lang="zh-CN" alt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三</a:t>
            </a:r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9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「凡從神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生的</a:t>
            </a:r>
            <a:r>
              <a:rPr lang="zh-CN" altLang="en-US" sz="30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就不犯罪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，因神的道存在他的心里，他也</a:t>
            </a:r>
            <a:r>
              <a:rPr lang="zh-CN" altLang="en-US" sz="30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不能犯罪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因為他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是由神生的。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dirty="0">
              <a:solidFill>
                <a:srgbClr val="FF0000"/>
              </a:solidFill>
              <a:latin typeface="Heiti TC Light"/>
              <a:ea typeface="Heiti TC Light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3595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indent="-742950" algn="l">
              <a:buSzPct val="100000"/>
              <a:buFont typeface="+mj-lt"/>
              <a:buAutoNum type="arabicPeriod" startAt="2"/>
            </a:pPr>
            <a:r>
              <a:rPr lang="zh-TW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敘述文</a:t>
            </a:r>
            <a:r>
              <a:rPr lang="zh-CN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4000" b="1" dirty="0" smtClean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 startAt="2"/>
            </a:pPr>
            <a:endParaRPr lang="en-US" sz="8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spcBef>
                <a:spcPts val="1200"/>
              </a:spcBef>
              <a:buFont typeface="Wingdings" charset="2"/>
              <a:buChar char="q"/>
            </a:pP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報導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事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實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闡明其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意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。照字面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解釋</a:t>
            </a:r>
            <a:endParaRPr lang="en-US" altLang="zh-TW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新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約：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福音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書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及使徒行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傳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舊約：歷史書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注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重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—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—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經驗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類比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TW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榜樣</a:t>
            </a:r>
            <a:r>
              <a:rPr lang="zh-CN" alt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endParaRPr lang="en-US" altLang="zh-CN" sz="36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 startAt="2"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5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indent="-742950" algn="l">
              <a:buFont typeface="+mj-lt"/>
              <a:buAutoNum type="arabicPeriod" startAt="3"/>
            </a:pPr>
            <a:r>
              <a:rPr lang="zh-TW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詩歌</a:t>
            </a:r>
            <a:r>
              <a:rPr lang="zh-CN" altLang="en-US" sz="40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CN" sz="4000" b="1" dirty="0" smtClean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 startAt="3"/>
            </a:pPr>
            <a:endParaRPr lang="en-US" sz="8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buFont typeface="Wingdings" charset="2"/>
              <a:buChar char="q"/>
            </a:pPr>
            <a:r>
              <a:rPr lang="zh-TW" alt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特徵：</a:t>
            </a:r>
            <a:endParaRPr lang="en-US" sz="3600" b="1" dirty="0">
              <a:solidFill>
                <a:srgbClr val="0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v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象徵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、比喻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TW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不可按表面字</a:t>
            </a:r>
            <a:r>
              <a:rPr lang="zh-TW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意解釋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en-US" altLang="zh-CN" sz="3000" b="1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/>
            <a:r>
              <a:rPr lang="zh-TW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</a:t>
            </a:r>
            <a:r>
              <a:rPr lang="zh-CN" alt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廿八</a:t>
            </a:r>
            <a:r>
              <a:rPr lang="en-US" altLang="zh-CN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7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耶和華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…</a:t>
            </a:r>
            <a:r>
              <a:rPr lang="zh-CN" altLang="en-US" sz="3000" b="1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是我的盾牌</a:t>
            </a:r>
            <a:r>
              <a:rPr lang="zh-CN" altLang="en-US" sz="30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endParaRPr lang="en-US" sz="800" b="1" dirty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1" indent="-457200" algn="l">
              <a:buFont typeface="Wingdings" charset="2"/>
              <a:buChar char="v"/>
            </a:pP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富於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情感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TW" sz="3200" b="1" dirty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1028700" lvl="1" indent="-571500" algn="l">
              <a:buFont typeface="Wingdings" charset="2"/>
              <a:buChar char="q"/>
            </a:pPr>
            <a:endParaRPr lang="en-US" altLang="zh-CN" sz="3200" b="1" dirty="0" smtClean="0">
              <a:solidFill>
                <a:schemeClr val="tx1"/>
              </a:solidFill>
              <a:latin typeface="Heiti TC Light"/>
              <a:ea typeface="Heiti TC Light"/>
              <a:cs typeface="Heiti TC Light"/>
            </a:endParaRPr>
          </a:p>
          <a:p>
            <a:pPr marL="514350" indent="-514350" algn="l">
              <a:buFont typeface="+mj-lt"/>
              <a:buAutoNum type="arabicPeriod" startAt="3"/>
            </a:pPr>
            <a:endParaRPr lang="en-US" b="1" dirty="0">
              <a:solidFill>
                <a:schemeClr val="tx1"/>
              </a:solidFill>
              <a:latin typeface="FZHei-B01" panose="03000509000000000000" pitchFamily="65" charset="-122"/>
              <a:ea typeface="FZHei-B01" panose="03000509000000000000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516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endParaRPr lang="en-US" sz="8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457200" indent="-457200" algn="l">
              <a:spcBef>
                <a:spcPts val="0"/>
              </a:spcBef>
              <a:buFont typeface="Wingdings" charset="2"/>
              <a:buChar char="q"/>
            </a:pPr>
            <a:r>
              <a:rPr lang="zh-TW" altLang="en-US" sz="3600" b="1" dirty="0" smtClean="0">
                <a:solidFill>
                  <a:srgbClr val="0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平行表達法：</a:t>
            </a:r>
            <a:endParaRPr lang="en-US" altLang="zh-TW" sz="3600" b="1" dirty="0" smtClean="0">
              <a:solidFill>
                <a:srgbClr val="0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希伯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來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人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CN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表</a:t>
            </a:r>
            <a:r>
              <a:rPr lang="zh-TW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達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有三</a:t>
            </a:r>
            <a:r>
              <a:rPr lang="zh-CN" altLang="en-US" sz="24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四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種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比較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普遍又容易看出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來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的有两</a:t>
            </a:r>
            <a:r>
              <a:rPr lang="zh-TW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種</a:t>
            </a:r>
            <a:r>
              <a:rPr lang="zh-CN" altLang="en-US" sz="24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en-US" altLang="zh-CN" sz="2400" dirty="0" smtClean="0">
              <a:solidFill>
                <a:schemeClr val="tx1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800" dirty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rabicParenR"/>
            </a:pP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同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平行表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達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法</a:t>
            </a:r>
            <a:r>
              <a:rPr lang="zh-TW" altLang="en-US" sz="30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TW" sz="30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>
              <a:spcBef>
                <a:spcPts val="1200"/>
              </a:spcBef>
            </a:pPr>
            <a:r>
              <a:rPr lang="zh-TW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十九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 </a:t>
            </a:r>
            <a:r>
              <a:rPr lang="zh-CN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諸天述說神的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榮耀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，穹蒼傳揚他的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手段</a:t>
            </a:r>
            <a:r>
              <a:rPr lang="zh-CN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endParaRPr lang="en-US" altLang="zh-CN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 algn="l">
              <a:spcBef>
                <a:spcPts val="600"/>
              </a:spcBef>
            </a:pPr>
            <a:r>
              <a:rPr lang="zh-TW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詩 一廿一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CN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「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白日太陽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必不傷你、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夜間月亮</a:t>
            </a:r>
            <a:r>
              <a:rPr lang="zh-TW" altLang="en-US" sz="28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必不害你</a:t>
            </a:r>
            <a:r>
              <a:rPr lang="zh-CN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endParaRPr lang="en-US" altLang="zh-CN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65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endParaRPr lang="en-US" sz="800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1" algn="l"/>
            <a:endParaRPr lang="en-US" sz="800" dirty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71550" lvl="1" indent="-514350" algn="l">
              <a:buFont typeface="+mj-lt"/>
              <a:buAutoNum type="arabicParenR" startAt="2"/>
            </a:pP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反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義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平行表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達</a:t>
            </a:r>
            <a:r>
              <a:rPr lang="zh-CN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法</a:t>
            </a:r>
            <a:r>
              <a:rPr lang="zh-TW" altLang="en-US" sz="3200" b="1" dirty="0" smtClean="0">
                <a:solidFill>
                  <a:srgbClr val="80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endParaRPr lang="en-US" altLang="zh-TW" sz="3200" b="1" dirty="0" smtClean="0">
              <a:solidFill>
                <a:srgbClr val="800000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914400" lvl="4" algn="l">
              <a:spcBef>
                <a:spcPts val="6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箴十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7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「義人的記念被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稱讚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，惡人的名字必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朽爛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。」</a:t>
            </a:r>
            <a:endParaRPr lang="en-US" altLang="zh-TW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4" algn="l">
              <a:spcBef>
                <a:spcPts val="6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可八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35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「因為凡要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救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自己生命的，必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喪掉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生命。凡為我和福音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喪掉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生命的，必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救</a:t>
            </a:r>
            <a:r>
              <a: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了生命。」</a:t>
            </a:r>
            <a:endParaRPr 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6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sz="40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sz="4000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algn="l"/>
            <a:endParaRPr lang="en-US" sz="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舊約：約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伯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記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詩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篇</a:t>
            </a:r>
            <a:r>
              <a:rPr lang="zh-CN" alt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，箴言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傳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道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書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</a:t>
            </a:r>
            <a:r>
              <a:rPr lang="zh-CN" alt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雅歌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endParaRPr lang="en-US" sz="3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marL="457200" indent="-457200" algn="l">
              <a:spcBef>
                <a:spcPts val="1200"/>
              </a:spcBef>
              <a:buFont typeface="Wingdings" charset="2"/>
              <a:buChar char="q"/>
            </a:pPr>
            <a:r>
              <a:rPr lang="zh-CN" alt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注重</a:t>
            </a:r>
            <a:r>
              <a:rPr 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—</a:t>
            </a:r>
            <a:r>
              <a:rPr 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—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共鳴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反省</a:t>
            </a:r>
            <a:r>
              <a:rPr lang="zh-CN" altLang="en-US" sz="3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：神的所是，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所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為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，人对神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應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有的回</a:t>
            </a:r>
            <a:r>
              <a:rPr lang="zh-TW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應</a:t>
            </a:r>
            <a:r>
              <a:rPr lang="zh-CN" altLang="en-US" sz="3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endParaRPr lang="en-US" sz="3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8416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聖經文體</a:t>
            </a:r>
            <a:endParaRPr lang="en-US" altLang="zh-CN" b="1" dirty="0">
              <a:solidFill>
                <a:srgbClr val="008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indent="-742950" algn="l">
              <a:buFont typeface="+mj-lt"/>
              <a:buAutoNum type="arabicPeriod" startAt="4"/>
            </a:pPr>
            <a:r>
              <a:rPr lang="zh-TW" altLang="en-US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啟示文體</a:t>
            </a:r>
            <a:r>
              <a:rPr lang="zh-CN" altLang="en-US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CN" sz="36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 algn="l">
              <a:buFont typeface="+mj-lt"/>
              <a:buAutoNum type="arabicPeriod" startAt="4"/>
            </a:pPr>
            <a:endParaRPr lang="en-US" sz="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異象、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表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號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、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誇張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的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表象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、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數字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。不要随意解释、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妄自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定下日程表。不要过分自信武断。虽然启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示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录的每个表号的意义不能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確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定，我们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仍然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能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明白</a:t>
            </a:r>
            <a:r>
              <a:rPr lang="zh-CN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整本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書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的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信息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endParaRPr lang="en-US" altLang="zh-CN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注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重</a:t>
            </a:r>
            <a:r>
              <a:rPr 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——</a:t>
            </a:r>
            <a:r>
              <a:rPr lang="zh-CN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已成或必成的事：预言的实现，未来的光景</a:t>
            </a:r>
            <a:r>
              <a:rPr lang="zh-CN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endParaRPr lang="en-US" altLang="zh-CN" b="1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  <a:p>
            <a:pPr marL="914400" lvl="1" indent="-457200" algn="l">
              <a:buFont typeface="Wingdings" charset="2"/>
              <a:buChar char="q"/>
            </a:pPr>
            <a:r>
              <a:rPr lang="zh-CN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但以理书，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启示录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，以西結書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。</a:t>
            </a:r>
            <a:r>
              <a:rPr 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Heiti TC Light"/>
              </a:rPr>
              <a:t> </a:t>
            </a:r>
            <a:endParaRPr lang="en-US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Heiti TC Light"/>
            </a:endParaRPr>
          </a:p>
        </p:txBody>
      </p:sp>
    </p:spTree>
    <p:extLst>
      <p:ext uri="{BB962C8B-B14F-4D97-AF65-F5344CB8AC3E}">
        <p14:creationId xmlns:p14="http://schemas.microsoft.com/office/powerpoint/2010/main" val="158719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上下文</a:t>
            </a:r>
            <a:endParaRPr lang="en-US" altLang="zh-CN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indent="-742950" algn="l">
              <a:spcBef>
                <a:spcPts val="1800"/>
              </a:spcBef>
              <a:buFont typeface="+mj-lt"/>
              <a:buAutoNum type="arabicPeriod"/>
            </a:pP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整本</a:t>
            </a: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聖經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連貫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性</a:t>
            </a:r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</a:p>
          <a:p>
            <a:pPr lvl="2" algn="l">
              <a:spcBef>
                <a:spcPts val="600"/>
              </a:spcBef>
            </a:pPr>
            <a:r>
              <a:rPr lang="zh-TW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來</a:t>
            </a: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一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1-2 </a:t>
            </a:r>
          </a:p>
          <a:p>
            <a:pPr marL="742950" lvl="0" indent="-742950" algn="l">
              <a:spcBef>
                <a:spcPts val="1800"/>
              </a:spcBef>
              <a:buFont typeface="+mj-lt"/>
              <a:buAutoNum type="arabicPeriod" startAt="2"/>
            </a:pP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各卷</a:t>
            </a: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書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重心</a:t>
            </a:r>
            <a:endParaRPr lang="en-US" sz="3600" b="1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742950" lvl="0" indent="-742950" algn="l">
              <a:spcBef>
                <a:spcPts val="1800"/>
              </a:spcBef>
              <a:buFont typeface="+mj-lt"/>
              <a:buAutoNum type="arabicPeriod" startAt="2"/>
            </a:pPr>
            <a:r>
              <a:rPr lang="zh-TW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緊接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上下</a:t>
            </a:r>
            <a:r>
              <a:rPr lang="zh-CN" altLang="en-US" sz="36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文</a:t>
            </a:r>
            <a:endParaRPr lang="en-US" altLang="zh-CN" sz="3600" b="1" dirty="0" smtClean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lvl="2" algn="l">
              <a:spcBef>
                <a:spcPts val="600"/>
              </a:spcBef>
            </a:pPr>
            <a:r>
              <a:rPr lang="zh-CN" alt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腓二</a:t>
            </a:r>
            <a:r>
              <a:rPr lang="en-US" altLang="zh-CN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：保羅</a:t>
            </a:r>
            <a:r>
              <a:rPr lang="zh-TW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勉勵</a:t>
            </a:r>
            <a:r>
              <a:rPr lang="zh-CN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勉信徒「</a:t>
            </a:r>
            <a:r>
              <a:rPr lang="zh-TW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當</a:t>
            </a:r>
            <a:r>
              <a:rPr lang="zh-CN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以基督耶稣</a:t>
            </a:r>
            <a:r>
              <a:rPr lang="zh-CN" altLang="en-US" sz="3200" dirty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的</a:t>
            </a:r>
            <a:r>
              <a:rPr lang="zh-CN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心</a:t>
            </a:r>
            <a:r>
              <a:rPr lang="zh-TW" alt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為</a:t>
            </a:r>
            <a:r>
              <a:rPr lang="zh-CN" altLang="en-US" sz="3200" b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心</a:t>
            </a:r>
            <a:r>
              <a:rPr lang="en-US" altLang="zh-CN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CN" altLang="en-US" sz="3200" b="1" i="1" dirty="0" smtClean="0">
                <a:solidFill>
                  <a:srgbClr val="0000FF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謙卑的心</a:t>
            </a:r>
            <a:endParaRPr lang="en-US" sz="3200" b="1" i="1" dirty="0">
              <a:solidFill>
                <a:srgbClr val="0000FF"/>
              </a:solidFill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5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1993</Words>
  <Application>Microsoft Office PowerPoint</Application>
  <PresentationFormat>On-screen Show (4:3)</PresentationFormat>
  <Paragraphs>151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聖經的版本</vt:lpstr>
      <vt:lpstr>聖經文體</vt:lpstr>
      <vt:lpstr>聖經文體</vt:lpstr>
      <vt:lpstr>聖經文體</vt:lpstr>
      <vt:lpstr>聖經文體</vt:lpstr>
      <vt:lpstr>聖經文體</vt:lpstr>
      <vt:lpstr>聖經文體</vt:lpstr>
      <vt:lpstr>聖經文體</vt:lpstr>
      <vt:lpstr>上下文</vt:lpstr>
      <vt:lpstr>上下文</vt:lpstr>
      <vt:lpstr>上下文</vt:lpstr>
      <vt:lpstr>上下文</vt:lpstr>
      <vt:lpstr>上下文</vt:lpstr>
      <vt:lpstr>上下文</vt:lpstr>
      <vt:lpstr>文法與文字</vt:lpstr>
      <vt:lpstr>文法與文字</vt:lpstr>
      <vt:lpstr>文法與文字</vt:lpstr>
      <vt:lpstr>文字與文法 </vt:lpstr>
      <vt:lpstr>文字與文法 </vt:lpstr>
      <vt:lpstr>文字與文法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有目標的人生</dc:title>
  <dc:creator>Thomas Tso</dc:creator>
  <cp:lastModifiedBy>Thomas Tso</cp:lastModifiedBy>
  <cp:revision>88</cp:revision>
  <dcterms:created xsi:type="dcterms:W3CDTF">2014-10-07T06:40:13Z</dcterms:created>
  <dcterms:modified xsi:type="dcterms:W3CDTF">2015-08-29T03:25:55Z</dcterms:modified>
</cp:coreProperties>
</file>